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2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10" algn="l" defTabSz="9142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21" algn="l" defTabSz="9142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31" algn="l" defTabSz="9142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41" algn="l" defTabSz="9142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52" algn="l" defTabSz="9142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62" algn="l" defTabSz="9142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72" algn="l" defTabSz="9142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83" algn="l" defTabSz="9142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B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60"/>
  </p:normalViewPr>
  <p:slideViewPr>
    <p:cSldViewPr>
      <p:cViewPr>
        <p:scale>
          <a:sx n="50" d="100"/>
          <a:sy n="50" d="100"/>
        </p:scale>
        <p:origin x="-1962" y="-4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4D7DE-D752-43D5-84F1-3BE74A9D462C}" type="datetimeFigureOut">
              <a:rPr lang="en-IE" smtClean="0"/>
              <a:t>06/03/2017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52690-688E-43A0-97F0-A8965CD6B02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96091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4D7DE-D752-43D5-84F1-3BE74A9D462C}" type="datetimeFigureOut">
              <a:rPr lang="en-IE" smtClean="0"/>
              <a:t>06/03/2017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52690-688E-43A0-97F0-A8965CD6B02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11573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4D7DE-D752-43D5-84F1-3BE74A9D462C}" type="datetimeFigureOut">
              <a:rPr lang="en-IE" smtClean="0"/>
              <a:t>06/03/2017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52690-688E-43A0-97F0-A8965CD6B02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7483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4D7DE-D752-43D5-84F1-3BE74A9D462C}" type="datetimeFigureOut">
              <a:rPr lang="en-IE" smtClean="0"/>
              <a:t>06/03/2017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52690-688E-43A0-97F0-A8965CD6B02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89249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1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4D7DE-D752-43D5-84F1-3BE74A9D462C}" type="datetimeFigureOut">
              <a:rPr lang="en-IE" smtClean="0"/>
              <a:t>06/03/2017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52690-688E-43A0-97F0-A8965CD6B02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24248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4D7DE-D752-43D5-84F1-3BE74A9D462C}" type="datetimeFigureOut">
              <a:rPr lang="en-IE" smtClean="0"/>
              <a:t>06/03/2017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52690-688E-43A0-97F0-A8965CD6B02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39027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0" indent="0">
              <a:buNone/>
              <a:defRPr sz="2000" b="1"/>
            </a:lvl2pPr>
            <a:lvl3pPr marL="914221" indent="0">
              <a:buNone/>
              <a:defRPr sz="1800" b="1"/>
            </a:lvl3pPr>
            <a:lvl4pPr marL="1371331" indent="0">
              <a:buNone/>
              <a:defRPr sz="1600" b="1"/>
            </a:lvl4pPr>
            <a:lvl5pPr marL="1828441" indent="0">
              <a:buNone/>
              <a:defRPr sz="1600" b="1"/>
            </a:lvl5pPr>
            <a:lvl6pPr marL="2285552" indent="0">
              <a:buNone/>
              <a:defRPr sz="1600" b="1"/>
            </a:lvl6pPr>
            <a:lvl7pPr marL="2742662" indent="0">
              <a:buNone/>
              <a:defRPr sz="1600" b="1"/>
            </a:lvl7pPr>
            <a:lvl8pPr marL="3199772" indent="0">
              <a:buNone/>
              <a:defRPr sz="1600" b="1"/>
            </a:lvl8pPr>
            <a:lvl9pPr marL="365688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0" indent="0">
              <a:buNone/>
              <a:defRPr sz="2000" b="1"/>
            </a:lvl2pPr>
            <a:lvl3pPr marL="914221" indent="0">
              <a:buNone/>
              <a:defRPr sz="1800" b="1"/>
            </a:lvl3pPr>
            <a:lvl4pPr marL="1371331" indent="0">
              <a:buNone/>
              <a:defRPr sz="1600" b="1"/>
            </a:lvl4pPr>
            <a:lvl5pPr marL="1828441" indent="0">
              <a:buNone/>
              <a:defRPr sz="1600" b="1"/>
            </a:lvl5pPr>
            <a:lvl6pPr marL="2285552" indent="0">
              <a:buNone/>
              <a:defRPr sz="1600" b="1"/>
            </a:lvl6pPr>
            <a:lvl7pPr marL="2742662" indent="0">
              <a:buNone/>
              <a:defRPr sz="1600" b="1"/>
            </a:lvl7pPr>
            <a:lvl8pPr marL="3199772" indent="0">
              <a:buNone/>
              <a:defRPr sz="1600" b="1"/>
            </a:lvl8pPr>
            <a:lvl9pPr marL="365688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4D7DE-D752-43D5-84F1-3BE74A9D462C}" type="datetimeFigureOut">
              <a:rPr lang="en-IE" smtClean="0"/>
              <a:t>06/03/2017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52690-688E-43A0-97F0-A8965CD6B02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564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4D7DE-D752-43D5-84F1-3BE74A9D462C}" type="datetimeFigureOut">
              <a:rPr lang="en-IE" smtClean="0"/>
              <a:t>06/03/2017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52690-688E-43A0-97F0-A8965CD6B02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56928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4D7DE-D752-43D5-84F1-3BE74A9D462C}" type="datetimeFigureOut">
              <a:rPr lang="en-IE" smtClean="0"/>
              <a:t>06/03/2017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52690-688E-43A0-97F0-A8965CD6B02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88298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4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10" indent="0">
              <a:buNone/>
              <a:defRPr sz="1200"/>
            </a:lvl2pPr>
            <a:lvl3pPr marL="914221" indent="0">
              <a:buNone/>
              <a:defRPr sz="1000"/>
            </a:lvl3pPr>
            <a:lvl4pPr marL="1371331" indent="0">
              <a:buNone/>
              <a:defRPr sz="900"/>
            </a:lvl4pPr>
            <a:lvl5pPr marL="1828441" indent="0">
              <a:buNone/>
              <a:defRPr sz="900"/>
            </a:lvl5pPr>
            <a:lvl6pPr marL="2285552" indent="0">
              <a:buNone/>
              <a:defRPr sz="900"/>
            </a:lvl6pPr>
            <a:lvl7pPr marL="2742662" indent="0">
              <a:buNone/>
              <a:defRPr sz="900"/>
            </a:lvl7pPr>
            <a:lvl8pPr marL="3199772" indent="0">
              <a:buNone/>
              <a:defRPr sz="900"/>
            </a:lvl8pPr>
            <a:lvl9pPr marL="365688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4D7DE-D752-43D5-84F1-3BE74A9D462C}" type="datetimeFigureOut">
              <a:rPr lang="en-IE" smtClean="0"/>
              <a:t>06/03/2017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52690-688E-43A0-97F0-A8965CD6B02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74172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10" indent="0">
              <a:buNone/>
              <a:defRPr sz="2800"/>
            </a:lvl2pPr>
            <a:lvl3pPr marL="914221" indent="0">
              <a:buNone/>
              <a:defRPr sz="2400"/>
            </a:lvl3pPr>
            <a:lvl4pPr marL="1371331" indent="0">
              <a:buNone/>
              <a:defRPr sz="2000"/>
            </a:lvl4pPr>
            <a:lvl5pPr marL="1828441" indent="0">
              <a:buNone/>
              <a:defRPr sz="2000"/>
            </a:lvl5pPr>
            <a:lvl6pPr marL="2285552" indent="0">
              <a:buNone/>
              <a:defRPr sz="2000"/>
            </a:lvl6pPr>
            <a:lvl7pPr marL="2742662" indent="0">
              <a:buNone/>
              <a:defRPr sz="2000"/>
            </a:lvl7pPr>
            <a:lvl8pPr marL="3199772" indent="0">
              <a:buNone/>
              <a:defRPr sz="2000"/>
            </a:lvl8pPr>
            <a:lvl9pPr marL="3656883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10" indent="0">
              <a:buNone/>
              <a:defRPr sz="1200"/>
            </a:lvl2pPr>
            <a:lvl3pPr marL="914221" indent="0">
              <a:buNone/>
              <a:defRPr sz="1000"/>
            </a:lvl3pPr>
            <a:lvl4pPr marL="1371331" indent="0">
              <a:buNone/>
              <a:defRPr sz="900"/>
            </a:lvl4pPr>
            <a:lvl5pPr marL="1828441" indent="0">
              <a:buNone/>
              <a:defRPr sz="900"/>
            </a:lvl5pPr>
            <a:lvl6pPr marL="2285552" indent="0">
              <a:buNone/>
              <a:defRPr sz="900"/>
            </a:lvl6pPr>
            <a:lvl7pPr marL="2742662" indent="0">
              <a:buNone/>
              <a:defRPr sz="900"/>
            </a:lvl7pPr>
            <a:lvl8pPr marL="3199772" indent="0">
              <a:buNone/>
              <a:defRPr sz="900"/>
            </a:lvl8pPr>
            <a:lvl9pPr marL="365688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4D7DE-D752-43D5-84F1-3BE74A9D462C}" type="datetimeFigureOut">
              <a:rPr lang="en-IE" smtClean="0"/>
              <a:t>06/03/2017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52690-688E-43A0-97F0-A8965CD6B02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14726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rgbClr val="F0EBD5"/>
            </a:gs>
            <a:gs pos="87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22" tIns="45711" rIns="91422" bIns="457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22" tIns="45711" rIns="91422" bIns="457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4D7DE-D752-43D5-84F1-3BE74A9D462C}" type="datetimeFigureOut">
              <a:rPr lang="en-IE" smtClean="0"/>
              <a:t>06/03/2017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52690-688E-43A0-97F0-A8965CD6B02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6935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22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3" indent="-342833" algn="l" defTabSz="91422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04" indent="-285694" algn="l" defTabSz="91422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6" indent="-228555" algn="l" defTabSz="9142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6" indent="-228555" algn="l" defTabSz="91422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97" indent="-228555" algn="l" defTabSz="91422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07" indent="-228555" algn="l" defTabSz="9142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17" indent="-228555" algn="l" defTabSz="9142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28" indent="-228555" algn="l" defTabSz="9142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8" indent="-228555" algn="l" defTabSz="9142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0" algn="l" defTabSz="9142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1" algn="l" defTabSz="9142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31" algn="l" defTabSz="9142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41" algn="l" defTabSz="9142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2" algn="l" defTabSz="9142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62" algn="l" defTabSz="9142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72" algn="l" defTabSz="9142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83" algn="l" defTabSz="9142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6.jpeg"/><Relationship Id="rId18" Type="http://schemas.openxmlformats.org/officeDocument/2006/relationships/image" Target="../media/image20.png"/><Relationship Id="rId26" Type="http://schemas.microsoft.com/office/2007/relationships/hdphoto" Target="../media/hdphoto10.wdp"/><Relationship Id="rId3" Type="http://schemas.openxmlformats.org/officeDocument/2006/relationships/oleObject" Target="../embeddings/oleObject1.bin"/><Relationship Id="rId21" Type="http://schemas.openxmlformats.org/officeDocument/2006/relationships/image" Target="../media/image22.gif"/><Relationship Id="rId7" Type="http://schemas.openxmlformats.org/officeDocument/2006/relationships/image" Target="../media/image12.png"/><Relationship Id="rId12" Type="http://schemas.openxmlformats.org/officeDocument/2006/relationships/image" Target="../media/image15.jpeg"/><Relationship Id="rId17" Type="http://schemas.openxmlformats.org/officeDocument/2006/relationships/image" Target="../media/image19.png"/><Relationship Id="rId25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8.jpeg"/><Relationship Id="rId20" Type="http://schemas.microsoft.com/office/2007/relationships/hdphoto" Target="../media/hdphoto8.wdp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tmp"/><Relationship Id="rId11" Type="http://schemas.openxmlformats.org/officeDocument/2006/relationships/image" Target="../media/image14.jpeg"/><Relationship Id="rId24" Type="http://schemas.microsoft.com/office/2007/relationships/hdphoto" Target="../media/hdphoto9.wdp"/><Relationship Id="rId5" Type="http://schemas.openxmlformats.org/officeDocument/2006/relationships/image" Target="../media/image10.tmp"/><Relationship Id="rId15" Type="http://schemas.openxmlformats.org/officeDocument/2006/relationships/image" Target="../media/image17.jpeg"/><Relationship Id="rId23" Type="http://schemas.openxmlformats.org/officeDocument/2006/relationships/image" Target="../media/image24.jpeg"/><Relationship Id="rId10" Type="http://schemas.microsoft.com/office/2007/relationships/hdphoto" Target="../media/hdphoto6.wdp"/><Relationship Id="rId19" Type="http://schemas.openxmlformats.org/officeDocument/2006/relationships/image" Target="../media/image21.png"/><Relationship Id="rId4" Type="http://schemas.openxmlformats.org/officeDocument/2006/relationships/image" Target="../media/image9.emf"/><Relationship Id="rId9" Type="http://schemas.openxmlformats.org/officeDocument/2006/relationships/image" Target="../media/image13.png"/><Relationship Id="rId14" Type="http://schemas.microsoft.com/office/2007/relationships/hdphoto" Target="../media/hdphoto7.wdp"/><Relationship Id="rId22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13.wdp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Users\paula\Desktop\17101776_1883068825304562_1678480202_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905"/>
          <a:stretch/>
        </p:blipFill>
        <p:spPr bwMode="auto">
          <a:xfrm>
            <a:off x="626312" y="951525"/>
            <a:ext cx="7325793" cy="553113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468" y="279628"/>
            <a:ext cx="3992552" cy="784435"/>
          </a:xfrm>
        </p:spPr>
        <p:txBody>
          <a:bodyPr>
            <a:noAutofit/>
          </a:bodyPr>
          <a:lstStyle/>
          <a:p>
            <a:r>
              <a:rPr lang="en-GB" sz="6600" dirty="0" smtClean="0">
                <a:latin typeface="Castellar" panose="020A0402060406010301" pitchFamily="18" charset="0"/>
              </a:rPr>
              <a:t>Step Up</a:t>
            </a:r>
            <a:endParaRPr lang="en-IE" sz="6600" dirty="0">
              <a:latin typeface="Castellar" panose="020A0402060406010301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6512" y="995095"/>
            <a:ext cx="5666487" cy="451099"/>
          </a:xfrm>
          <a:prstGeom prst="rect">
            <a:avLst/>
          </a:prstGeom>
          <a:noFill/>
        </p:spPr>
        <p:txBody>
          <a:bodyPr wrap="square" lIns="20016" tIns="10008" rIns="20016" bIns="10008" rtlCol="0">
            <a:spAutoFit/>
          </a:bodyPr>
          <a:lstStyle/>
          <a:p>
            <a:r>
              <a:rPr lang="en-GB" sz="2800" dirty="0">
                <a:latin typeface="Rage Italic" panose="03070502040507070304" pitchFamily="66" charset="0"/>
              </a:rPr>
              <a:t>Moving forward one step at a time</a:t>
            </a:r>
            <a:endParaRPr lang="en-IE" sz="2800" dirty="0">
              <a:latin typeface="Rage Italic" panose="03070502040507070304" pitchFamily="66" charset="0"/>
            </a:endParaRPr>
          </a:p>
        </p:txBody>
      </p:sp>
      <p:pic>
        <p:nvPicPr>
          <p:cNvPr id="1026" name="Picture 2" descr="C:\Users\paula\Desktop\thumbnai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429"/>
            <a:ext cx="1451759" cy="139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155626" y="133388"/>
            <a:ext cx="1785676" cy="574209"/>
          </a:xfrm>
          <a:prstGeom prst="rect">
            <a:avLst/>
          </a:prstGeom>
          <a:noFill/>
        </p:spPr>
        <p:txBody>
          <a:bodyPr wrap="square" lIns="20016" tIns="10008" rIns="20016" bIns="10008" rtlCol="0">
            <a:spAutoFit/>
          </a:bodyPr>
          <a:lstStyle/>
          <a:p>
            <a:r>
              <a:rPr lang="en-GB" sz="3600" b="1" dirty="0"/>
              <a:t>Group 8</a:t>
            </a:r>
            <a:endParaRPr lang="en-IE" sz="3600" b="1" dirty="0"/>
          </a:p>
        </p:txBody>
      </p:sp>
      <p:pic>
        <p:nvPicPr>
          <p:cNvPr id="1027" name="Picture 3" descr="C:\Users\paula\Desktop\imageedit_3_579224281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278" y="5949280"/>
            <a:ext cx="3395315" cy="102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22063" y="6163134"/>
            <a:ext cx="2084084" cy="574209"/>
          </a:xfrm>
          <a:prstGeom prst="rect">
            <a:avLst/>
          </a:prstGeom>
          <a:noFill/>
        </p:spPr>
        <p:txBody>
          <a:bodyPr wrap="square" lIns="20016" tIns="10008" rIns="20016" bIns="10008" rtlCol="0">
            <a:spAutoFit/>
          </a:bodyPr>
          <a:lstStyle/>
          <a:p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Baskerville Old Face" panose="02020602080505020303" pitchFamily="18" charset="0"/>
                <a:cs typeface="Aharoni" panose="02010803020104030203" pitchFamily="2" charset="-79"/>
              </a:rPr>
              <a:t>3B8 Universal Innovative Design</a:t>
            </a:r>
            <a:endParaRPr lang="en-IE" b="1" dirty="0">
              <a:solidFill>
                <a:schemeClr val="tx1">
                  <a:lumMod val="65000"/>
                  <a:lumOff val="35000"/>
                </a:schemeClr>
              </a:solidFill>
              <a:latin typeface="Baskerville Old Face" panose="02020602080505020303" pitchFamily="18" charset="0"/>
              <a:cs typeface="Aharoni" panose="02010803020104030203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60037" y="6172534"/>
            <a:ext cx="3115236" cy="574209"/>
          </a:xfrm>
          <a:prstGeom prst="rect">
            <a:avLst/>
          </a:prstGeom>
          <a:noFill/>
        </p:spPr>
        <p:txBody>
          <a:bodyPr wrap="square" lIns="20016" tIns="10008" rIns="20016" bIns="10008" rtlCol="0">
            <a:spAutoFit/>
          </a:bodyPr>
          <a:lstStyle/>
          <a:p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Baskerville Old Face" panose="02020602080505020303" pitchFamily="18" charset="0"/>
                <a:cs typeface="Aharoni" panose="02010803020104030203" pitchFamily="2" charset="-79"/>
              </a:rPr>
              <a:t>School of Mechanical and Manufacturing Engineering</a:t>
            </a:r>
            <a:endParaRPr lang="en-I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500509" y="705510"/>
            <a:ext cx="2108864" cy="2197987"/>
          </a:xfrm>
          <a:prstGeom prst="rect">
            <a:avLst/>
          </a:prstGeom>
          <a:noFill/>
        </p:spPr>
        <p:txBody>
          <a:bodyPr wrap="square" lIns="20016" tIns="10008" rIns="20016" bIns="1000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/>
              <a:t>Paula </a:t>
            </a:r>
            <a:r>
              <a:rPr lang="en-GB" sz="1600" b="1" dirty="0" smtClean="0"/>
              <a:t>Murphy</a:t>
            </a:r>
          </a:p>
          <a:p>
            <a:pPr>
              <a:lnSpc>
                <a:spcPct val="150000"/>
              </a:lnSpc>
            </a:pPr>
            <a:r>
              <a:rPr lang="en-GB" sz="1600" b="1" dirty="0" smtClean="0"/>
              <a:t>Tadhg </a:t>
            </a:r>
            <a:r>
              <a:rPr lang="en-GB" sz="1600" b="1" dirty="0"/>
              <a:t>Brennan </a:t>
            </a:r>
            <a:endParaRPr lang="en-GB" sz="1600" b="1" dirty="0" smtClean="0"/>
          </a:p>
          <a:p>
            <a:pPr>
              <a:lnSpc>
                <a:spcPct val="150000"/>
              </a:lnSpc>
            </a:pPr>
            <a:r>
              <a:rPr lang="en-GB" sz="1600" b="1" dirty="0" smtClean="0"/>
              <a:t>Craig </a:t>
            </a:r>
            <a:r>
              <a:rPr lang="en-GB" sz="1600" b="1" dirty="0"/>
              <a:t>Kennedy </a:t>
            </a:r>
            <a:endParaRPr lang="en-GB" sz="1600" b="1" dirty="0" smtClean="0"/>
          </a:p>
          <a:p>
            <a:pPr>
              <a:lnSpc>
                <a:spcPct val="150000"/>
              </a:lnSpc>
            </a:pPr>
            <a:r>
              <a:rPr lang="en-GB" sz="1600" b="1" dirty="0" smtClean="0"/>
              <a:t>Varun </a:t>
            </a:r>
            <a:r>
              <a:rPr lang="en-GB" sz="1600" b="1" dirty="0" err="1" smtClean="0"/>
              <a:t>Soni</a:t>
            </a:r>
            <a:r>
              <a:rPr lang="en-GB" sz="1600" b="1" dirty="0"/>
              <a:t>	</a:t>
            </a:r>
            <a:endParaRPr lang="en-GB" sz="1600" b="1" dirty="0" smtClean="0"/>
          </a:p>
          <a:p>
            <a:pPr>
              <a:lnSpc>
                <a:spcPct val="150000"/>
              </a:lnSpc>
            </a:pPr>
            <a:r>
              <a:rPr lang="en-GB" sz="1600" b="1" dirty="0" smtClean="0"/>
              <a:t>Jonathan </a:t>
            </a:r>
            <a:r>
              <a:rPr lang="en-GB" sz="1600" b="1" dirty="0"/>
              <a:t>Douglas - Smith</a:t>
            </a:r>
            <a:endParaRPr lang="en-IE" sz="1600" b="1" dirty="0"/>
          </a:p>
        </p:txBody>
      </p:sp>
    </p:spTree>
    <p:extLst>
      <p:ext uri="{BB962C8B-B14F-4D97-AF65-F5344CB8AC3E}">
        <p14:creationId xmlns:p14="http://schemas.microsoft.com/office/powerpoint/2010/main" val="109258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paula\Desktop\17101776_1883068825304562_1678480202_n.jp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50"/>
          <a:stretch/>
        </p:blipFill>
        <p:spPr bwMode="auto">
          <a:xfrm>
            <a:off x="356540" y="188640"/>
            <a:ext cx="8366393" cy="6865699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11151" y="980728"/>
            <a:ext cx="50586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smtClean="0"/>
              <a:t>Thanks for listening! </a:t>
            </a:r>
            <a:endParaRPr lang="en-IE" sz="4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350497" y="1916832"/>
            <a:ext cx="39799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/>
              <a:t>Any Questions???</a:t>
            </a:r>
            <a:endParaRPr lang="en-IE" sz="4000" b="1" dirty="0"/>
          </a:p>
        </p:txBody>
      </p:sp>
      <p:pic>
        <p:nvPicPr>
          <p:cNvPr id="5" name="Picture 2" descr="C:\Users\paula\Desktop\thumbnai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715" y="4567057"/>
            <a:ext cx="2315944" cy="226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3688" y="404664"/>
            <a:ext cx="5477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 smtClean="0">
                <a:latin typeface="Cooper Black" panose="0208090404030B020404" pitchFamily="18" charset="0"/>
              </a:rPr>
              <a:t>Needfinding</a:t>
            </a:r>
            <a:r>
              <a:rPr lang="en-GB" sz="3600" dirty="0" smtClean="0">
                <a:latin typeface="Cooper Black" panose="0208090404030B020404" pitchFamily="18" charset="0"/>
              </a:rPr>
              <a:t> Activities</a:t>
            </a:r>
            <a:endParaRPr lang="en-IE" sz="3600" dirty="0">
              <a:latin typeface="Cooper Black" panose="0208090404030B020404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11560" y="1484784"/>
            <a:ext cx="3610744" cy="424847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833" indent="-342833" algn="l" defTabSz="91422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04" indent="-285694" algn="l" defTabSz="91422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76" indent="-228555" algn="l" defTabSz="91422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86" indent="-228555" algn="l" defTabSz="91422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97" indent="-228555" algn="l" defTabSz="914221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07" indent="-228555" algn="l" defTabSz="91422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17" indent="-228555" algn="l" defTabSz="91422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28" indent="-228555" algn="l" defTabSz="91422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38" indent="-228555" algn="l" defTabSz="91422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600" b="1" smtClean="0"/>
              <a:t>Stakeholders: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sz="1900" smtClean="0"/>
              <a:t>Brainstormed as a group to come up with potential stakeholders 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sz="1900" smtClean="0"/>
              <a:t>Approached the potential stakeholders and explained the project to them to see if they would be willing to take part.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sz="1900" smtClean="0"/>
              <a:t>Prepared survey questions and interviewed stakeholders.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sz="1900" smtClean="0"/>
              <a:t>Observed our elderly stakeholders engage in day to day activities.</a:t>
            </a:r>
            <a:endParaRPr lang="en-IE" sz="1900" dirty="0"/>
          </a:p>
        </p:txBody>
      </p:sp>
      <p:sp>
        <p:nvSpPr>
          <p:cNvPr id="5" name="TextBox 4"/>
          <p:cNvSpPr txBox="1"/>
          <p:nvPr/>
        </p:nvSpPr>
        <p:spPr>
          <a:xfrm>
            <a:off x="4598462" y="1484784"/>
            <a:ext cx="374441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Focus Group:</a:t>
            </a:r>
            <a:endParaRPr lang="en-GB" dirty="0"/>
          </a:p>
          <a:p>
            <a:r>
              <a:rPr lang="en-GB" dirty="0" smtClean="0"/>
              <a:t> We emailed relevant organizations, explaining our project to them and asking them if it was possible to set up a focus group. Friends of the Elderly allowed us to do this.</a:t>
            </a:r>
          </a:p>
          <a:p>
            <a:endParaRPr lang="en-GB" dirty="0"/>
          </a:p>
          <a:p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4598462" y="3595184"/>
            <a:ext cx="403244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Online Research:</a:t>
            </a:r>
            <a:endParaRPr lang="en-GB" dirty="0"/>
          </a:p>
          <a:p>
            <a:pPr marL="342900" indent="-342900">
              <a:buAutoNum type="arabicPeriod"/>
            </a:pPr>
            <a:r>
              <a:rPr lang="en-GB" dirty="0" smtClean="0"/>
              <a:t>After working with our stakeholders and focus group we started doing online research.</a:t>
            </a:r>
          </a:p>
          <a:p>
            <a:pPr marL="342900" indent="-342900">
              <a:buAutoNum type="arabicPeriod"/>
            </a:pPr>
            <a:r>
              <a:rPr lang="en-GB" dirty="0" smtClean="0"/>
              <a:t>We looked at the problems that were mentioned in our meetings and studied several literary reviews on them.</a:t>
            </a:r>
          </a:p>
          <a:p>
            <a:pPr marL="342900" indent="-342900">
              <a:buAutoNum type="arabicPeriod"/>
            </a:pPr>
            <a:r>
              <a:rPr lang="en-GB" dirty="0" smtClean="0"/>
              <a:t>We observed the statistics on the problems to see how common they actually were.</a:t>
            </a:r>
            <a:endParaRPr lang="en-IE" dirty="0"/>
          </a:p>
        </p:txBody>
      </p:sp>
      <p:pic>
        <p:nvPicPr>
          <p:cNvPr id="7" name="Picture 4" descr="Image result for focus grou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20688"/>
            <a:ext cx="1757567" cy="146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interview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91" y="5698005"/>
            <a:ext cx="1060285" cy="106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 result for friends of the elderly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070" l="286" r="100000">
                        <a14:foregroundMark x1="80143" y1="67686" x2="80143" y2="67686"/>
                        <a14:foregroundMark x1="91571" y1="70306" x2="91571" y2="70306"/>
                        <a14:foregroundMark x1="92000" y1="76856" x2="92000" y2="76856"/>
                        <a14:foregroundMark x1="97000" y1="84716" x2="97000" y2="84716"/>
                        <a14:foregroundMark x1="91143" y1="87336" x2="91143" y2="87336"/>
                        <a14:foregroundMark x1="70143" y1="83406" x2="70143" y2="83406"/>
                        <a14:foregroundMark x1="66714" y1="80786" x2="66714" y2="80786"/>
                        <a14:foregroundMark x1="62143" y1="79476" x2="62143" y2="79476"/>
                        <a14:foregroundMark x1="57000" y1="84716" x2="57000" y2="84716"/>
                        <a14:foregroundMark x1="55000" y1="76856" x2="55000" y2="76856"/>
                        <a14:foregroundMark x1="48571" y1="75546" x2="48571" y2="75546"/>
                        <a14:foregroundMark x1="42714" y1="72926" x2="42714" y2="72926"/>
                        <a14:foregroundMark x1="45714" y1="51092" x2="45714" y2="51092"/>
                        <a14:foregroundMark x1="48286" y1="44541" x2="48286" y2="44541"/>
                        <a14:foregroundMark x1="58286" y1="43231" x2="58286" y2="43231"/>
                        <a14:foregroundMark x1="61714" y1="44541" x2="61714" y2="44541"/>
                        <a14:foregroundMark x1="66714" y1="48472" x2="66714" y2="48472"/>
                        <a14:foregroundMark x1="73429" y1="16594" x2="73429" y2="16594"/>
                        <a14:foregroundMark x1="69286" y1="8734" x2="69286" y2="8734"/>
                        <a14:foregroundMark x1="62571" y1="10044" x2="62571" y2="10044"/>
                        <a14:foregroundMark x1="55429" y1="15284" x2="55429" y2="15284"/>
                        <a14:foregroundMark x1="49000" y1="12664" x2="49000" y2="12664"/>
                        <a14:foregroundMark x1="42714" y1="10044" x2="42714" y2="10044"/>
                        <a14:foregroundMark x1="53286" y1="8734" x2="53286" y2="8734"/>
                        <a14:foregroundMark x1="53714" y1="2183" x2="53714" y2="2183"/>
                        <a14:foregroundMark x1="84857" y1="65066" x2="84857" y2="65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877272"/>
            <a:ext cx="2693072" cy="88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4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Users\paula\Desktop\thumbnail (6).pn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8000"/>
                    </a14:imgEffect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80" r="4938"/>
          <a:stretch/>
        </p:blipFill>
        <p:spPr bwMode="auto">
          <a:xfrm>
            <a:off x="1" y="3789040"/>
            <a:ext cx="9144000" cy="4104456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reflection endPos="0" dir="5400000" sy="-100000" algn="bl" rotWithShape="0"/>
            <a:softEdge rad="0"/>
          </a:effectLst>
        </p:spPr>
      </p:pic>
      <p:sp>
        <p:nvSpPr>
          <p:cNvPr id="4" name="TextBox 3"/>
          <p:cNvSpPr txBox="1"/>
          <p:nvPr/>
        </p:nvSpPr>
        <p:spPr>
          <a:xfrm>
            <a:off x="533471" y="5373216"/>
            <a:ext cx="8003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i="1" dirty="0"/>
              <a:t>" to create a device to prevent an elderly person from falling on the stairs in a simple, dignified and secure manner while still promoting physical activity"</a:t>
            </a:r>
            <a:endParaRPr lang="en-IE" sz="20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2827504" y="372600"/>
            <a:ext cx="3415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latin typeface="Cooper Black" panose="0208090404030B020404" pitchFamily="18" charset="0"/>
              </a:rPr>
              <a:t>Problem Area</a:t>
            </a:r>
            <a:endParaRPr lang="en-IE" sz="3600" dirty="0">
              <a:latin typeface="Cooper Black" panose="0208090404030B020404" pitchFamily="18" charset="0"/>
            </a:endParaRPr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457200" y="1218455"/>
            <a:ext cx="8363272" cy="2260847"/>
          </a:xfrm>
          <a:prstGeom prst="rect">
            <a:avLst/>
          </a:prstGeom>
        </p:spPr>
        <p:txBody>
          <a:bodyPr>
            <a:noAutofit/>
          </a:bodyPr>
          <a:lstStyle>
            <a:lvl1pPr marL="342833" indent="-342833" algn="l" defTabSz="91422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04" indent="-285694" algn="l" defTabSz="91422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76" indent="-228555" algn="l" defTabSz="91422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86" indent="-228555" algn="l" defTabSz="91422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97" indent="-228555" algn="l" defTabSz="914221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07" indent="-228555" algn="l" defTabSz="91422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17" indent="-228555" algn="l" defTabSz="91422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28" indent="-228555" algn="l" defTabSz="91422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38" indent="-228555" algn="l" defTabSz="91422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dirty="0" smtClean="0"/>
              <a:t>The main problem area identified was falling on the stairs due to: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000" dirty="0" smtClean="0"/>
              <a:t>Rushing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000" dirty="0" smtClean="0"/>
              <a:t>Improper foot placement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000" dirty="0" smtClean="0"/>
              <a:t>Falling out of rhythm </a:t>
            </a:r>
            <a:endParaRPr lang="en-IE" sz="2000" dirty="0"/>
          </a:p>
        </p:txBody>
      </p:sp>
      <p:pic>
        <p:nvPicPr>
          <p:cNvPr id="9" name="Picture 2" descr="Image result for old person on stai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285" y="1700808"/>
            <a:ext cx="3636291" cy="156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7200" y="2961115"/>
            <a:ext cx="65527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Current</a:t>
            </a:r>
            <a:r>
              <a:rPr lang="en-GB" sz="2400" dirty="0"/>
              <a:t> </a:t>
            </a:r>
            <a:r>
              <a:rPr lang="en-GB" sz="2400" dirty="0" smtClean="0"/>
              <a:t>solutions were described as:</a:t>
            </a:r>
          </a:p>
          <a:p>
            <a:pPr marL="800010" lvl="1" indent="-342900">
              <a:buFont typeface="Wingdings" panose="05000000000000000000" pitchFamily="2" charset="2"/>
              <a:buChar char="§"/>
            </a:pPr>
            <a:r>
              <a:rPr lang="en-GB" sz="2000" dirty="0" smtClean="0"/>
              <a:t>Bulky, slow and requiring no muscular input</a:t>
            </a:r>
            <a:endParaRPr lang="en-GB" sz="2000" dirty="0"/>
          </a:p>
          <a:p>
            <a:pPr lvl="1" algn="ctr"/>
            <a:r>
              <a:rPr lang="en-GB" sz="2000" dirty="0" smtClean="0"/>
              <a:t>or</a:t>
            </a:r>
            <a:endParaRPr lang="en-GB" sz="2000" dirty="0"/>
          </a:p>
          <a:p>
            <a:pPr marL="800010" lvl="1" indent="-342900">
              <a:buFont typeface="Wingdings" panose="05000000000000000000" pitchFamily="2" charset="2"/>
              <a:buChar char="§"/>
            </a:pPr>
            <a:r>
              <a:rPr lang="en-GB" sz="2000" dirty="0" smtClean="0"/>
              <a:t>Relied too the user’s upper body strength, whist providing little support</a:t>
            </a:r>
            <a:endParaRPr lang="en-IE" sz="2000" dirty="0"/>
          </a:p>
          <a:p>
            <a:endParaRPr lang="en-GB" dirty="0" smtClean="0"/>
          </a:p>
          <a:p>
            <a:endParaRPr lang="en-IE" dirty="0"/>
          </a:p>
        </p:txBody>
      </p:sp>
      <p:sp>
        <p:nvSpPr>
          <p:cNvPr id="12" name="TextBox 11"/>
          <p:cNvSpPr txBox="1"/>
          <p:nvPr/>
        </p:nvSpPr>
        <p:spPr>
          <a:xfrm>
            <a:off x="533471" y="4769991"/>
            <a:ext cx="2669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Mission Statement:</a:t>
            </a:r>
            <a:endParaRPr lang="en-IE" sz="2400" b="1" dirty="0"/>
          </a:p>
        </p:txBody>
      </p:sp>
    </p:spTree>
    <p:extLst>
      <p:ext uri="{BB962C8B-B14F-4D97-AF65-F5344CB8AC3E}">
        <p14:creationId xmlns:p14="http://schemas.microsoft.com/office/powerpoint/2010/main" val="142593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98881" y="332656"/>
            <a:ext cx="3639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latin typeface="Cooper Black" panose="0208090404030B020404" pitchFamily="18" charset="0"/>
              </a:rPr>
              <a:t>Design Process</a:t>
            </a:r>
            <a:endParaRPr lang="en-IE" sz="3600" dirty="0">
              <a:latin typeface="Cooper Black" panose="0208090404030B0204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2263298"/>
              </p:ext>
            </p:extLst>
          </p:nvPr>
        </p:nvGraphicFramePr>
        <p:xfrm>
          <a:off x="6374761" y="1332860"/>
          <a:ext cx="2176561" cy="1538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Acrobat Document" r:id="rId3" imgW="8019943" imgH="5667255" progId="AcroExch.Document.DC">
                  <p:embed/>
                </p:oleObj>
              </mc:Choice>
              <mc:Fallback>
                <p:oleObj name="Acrobat Document" r:id="rId3" imgW="8019943" imgH="566725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74761" y="1332860"/>
                        <a:ext cx="2176561" cy="15380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St James' Presentation - Google Chrome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43386" r="53333" b="23966"/>
          <a:stretch/>
        </p:blipFill>
        <p:spPr>
          <a:xfrm>
            <a:off x="283256" y="1181998"/>
            <a:ext cx="1221243" cy="91989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 descr="St James' Presentation - Google Chrome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0" t="55683" r="34394" b="17493"/>
          <a:stretch/>
        </p:blipFill>
        <p:spPr>
          <a:xfrm>
            <a:off x="323528" y="2116649"/>
            <a:ext cx="1025757" cy="101836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6" descr="St James' Presentation by jonathan smith on Prezi - Google Chrome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39" t="34380" r="50000" b="26781"/>
          <a:stretch/>
        </p:blipFill>
        <p:spPr>
          <a:xfrm>
            <a:off x="1367642" y="2182157"/>
            <a:ext cx="787678" cy="88734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Rectangle 7"/>
          <p:cNvSpPr/>
          <p:nvPr/>
        </p:nvSpPr>
        <p:spPr>
          <a:xfrm>
            <a:off x="251520" y="1086093"/>
            <a:ext cx="2315454" cy="20489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9" name="Picture 8" descr="St James' Presentation - Google Chrome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75" t="24249" r="51364" b="23121"/>
          <a:stretch/>
        </p:blipFill>
        <p:spPr>
          <a:xfrm>
            <a:off x="1504499" y="1196752"/>
            <a:ext cx="1062475" cy="96918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Rectangle 9"/>
          <p:cNvSpPr/>
          <p:nvPr/>
        </p:nvSpPr>
        <p:spPr>
          <a:xfrm>
            <a:off x="3230679" y="1086091"/>
            <a:ext cx="2315454" cy="20489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Rectangle 12"/>
          <p:cNvSpPr/>
          <p:nvPr/>
        </p:nvSpPr>
        <p:spPr>
          <a:xfrm>
            <a:off x="251520" y="3933056"/>
            <a:ext cx="3672408" cy="20489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Rectangle 13"/>
          <p:cNvSpPr/>
          <p:nvPr/>
        </p:nvSpPr>
        <p:spPr>
          <a:xfrm>
            <a:off x="6305315" y="1092190"/>
            <a:ext cx="2315454" cy="20489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Rectangle 15"/>
          <p:cNvSpPr/>
          <p:nvPr/>
        </p:nvSpPr>
        <p:spPr>
          <a:xfrm>
            <a:off x="5004048" y="3933055"/>
            <a:ext cx="3755614" cy="20489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7" name="Right Arrow 16"/>
          <p:cNvSpPr/>
          <p:nvPr/>
        </p:nvSpPr>
        <p:spPr>
          <a:xfrm>
            <a:off x="2698879" y="1792056"/>
            <a:ext cx="432959" cy="6369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Right Arrow 17"/>
          <p:cNvSpPr/>
          <p:nvPr/>
        </p:nvSpPr>
        <p:spPr>
          <a:xfrm>
            <a:off x="5676465" y="1847441"/>
            <a:ext cx="432959" cy="6369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Right Arrow 19"/>
          <p:cNvSpPr/>
          <p:nvPr/>
        </p:nvSpPr>
        <p:spPr>
          <a:xfrm rot="10800000">
            <a:off x="4194522" y="4639019"/>
            <a:ext cx="432959" cy="6369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Right Arrow 20"/>
          <p:cNvSpPr/>
          <p:nvPr/>
        </p:nvSpPr>
        <p:spPr>
          <a:xfrm rot="5400000">
            <a:off x="7334861" y="3487036"/>
            <a:ext cx="372950" cy="4757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27" name="Picture 3" descr="C:\Users\paula\Google Drive\3B8\design 2\3B801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011" y="1201332"/>
            <a:ext cx="895399" cy="65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aula\Google Drive\3B8\design 2\3B802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002" y="1181998"/>
            <a:ext cx="791546" cy="57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paula\Desktop\17121767_1605641122785084_34925971_o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688" y="2116649"/>
            <a:ext cx="754043" cy="56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paula\Desktop\16466734_1249477495133478_1735939431_o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127" y="1852021"/>
            <a:ext cx="975681" cy="58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paula\Desktop\16522254_1249477741800120_438715420_o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406" y="2484430"/>
            <a:ext cx="975681" cy="6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paula\Google Drive\Group 8\photos and videos\Screenshot (18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825" y="4074223"/>
            <a:ext cx="1444237" cy="8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paula\Google Drive\Group 8\photos and videos\Screenshot (184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4945983"/>
            <a:ext cx="1060851" cy="81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2422" b="85807" l="13324" r="62738">
                        <a14:backgroundMark x1="37335" y1="69792" x2="37335" y2="6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30" t="26679" r="31719" b="14171"/>
          <a:stretch/>
        </p:blipFill>
        <p:spPr bwMode="auto">
          <a:xfrm>
            <a:off x="6759931" y="3957497"/>
            <a:ext cx="1406221" cy="86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C:\Users\paula\Google Drive\Group 8\photos and videos\final3(gif).gif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700" y="4817907"/>
            <a:ext cx="1723069" cy="94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paula\Desktop\3B8 Submission\Photos\17142357_1884023718542406_1830176972_o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21" y="4074223"/>
            <a:ext cx="1430811" cy="190774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0277" y="3141107"/>
            <a:ext cx="1837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Original Concepts</a:t>
            </a:r>
            <a:endParaRPr lang="en-IE" dirty="0"/>
          </a:p>
        </p:txBody>
      </p:sp>
      <p:sp>
        <p:nvSpPr>
          <p:cNvPr id="23" name="TextBox 22"/>
          <p:cNvSpPr txBox="1"/>
          <p:nvPr/>
        </p:nvSpPr>
        <p:spPr>
          <a:xfrm>
            <a:off x="3231204" y="3145611"/>
            <a:ext cx="231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Concept development</a:t>
            </a:r>
            <a:endParaRPr lang="en-IE" dirty="0"/>
          </a:p>
        </p:txBody>
      </p:sp>
      <p:sp>
        <p:nvSpPr>
          <p:cNvPr id="24" name="TextBox 23"/>
          <p:cNvSpPr txBox="1"/>
          <p:nvPr/>
        </p:nvSpPr>
        <p:spPr>
          <a:xfrm>
            <a:off x="6518711" y="3177241"/>
            <a:ext cx="1888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Working Drawings</a:t>
            </a:r>
            <a:endParaRPr lang="en-IE" dirty="0"/>
          </a:p>
        </p:txBody>
      </p:sp>
      <p:sp>
        <p:nvSpPr>
          <p:cNvPr id="25" name="TextBox 24"/>
          <p:cNvSpPr txBox="1"/>
          <p:nvPr/>
        </p:nvSpPr>
        <p:spPr>
          <a:xfrm>
            <a:off x="5945708" y="5989168"/>
            <a:ext cx="1903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CAD Development</a:t>
            </a:r>
            <a:endParaRPr lang="en-IE" dirty="0"/>
          </a:p>
        </p:txBody>
      </p:sp>
      <p:sp>
        <p:nvSpPr>
          <p:cNvPr id="26" name="TextBox 25"/>
          <p:cNvSpPr txBox="1"/>
          <p:nvPr/>
        </p:nvSpPr>
        <p:spPr>
          <a:xfrm>
            <a:off x="1246230" y="5989168"/>
            <a:ext cx="14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Final Product</a:t>
            </a:r>
            <a:endParaRPr lang="en-IE" dirty="0"/>
          </a:p>
        </p:txBody>
      </p:sp>
      <p:pic>
        <p:nvPicPr>
          <p:cNvPr id="33" name="Picture 2" descr="F:\DCIM\100SSCAM\SDC12500.JPG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4" t="3308" r="11986" b="15302"/>
          <a:stretch/>
        </p:blipFill>
        <p:spPr bwMode="auto">
          <a:xfrm>
            <a:off x="1977609" y="3957497"/>
            <a:ext cx="1473837" cy="105868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661" y="4945983"/>
            <a:ext cx="1477027" cy="1107771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331310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27504" y="372600"/>
            <a:ext cx="2717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latin typeface="Cooper Black" panose="0208090404030B020404" pitchFamily="18" charset="0"/>
              </a:rPr>
              <a:t>Bar Design</a:t>
            </a:r>
            <a:endParaRPr lang="en-IE" sz="3600" dirty="0">
              <a:latin typeface="Cooper Black" panose="0208090404030B020404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422" b="85807" l="13324" r="62738">
                        <a14:backgroundMark x1="37335" y1="69792" x2="37335" y2="6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30" t="26679" r="31719" b="14171"/>
          <a:stretch/>
        </p:blipFill>
        <p:spPr bwMode="auto">
          <a:xfrm>
            <a:off x="778030" y="1272675"/>
            <a:ext cx="4098945" cy="250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paula\Desktop\17194101_1400522569970936_580581598_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7" b="41095"/>
          <a:stretch/>
        </p:blipFill>
        <p:spPr bwMode="auto">
          <a:xfrm>
            <a:off x="5292080" y="1143914"/>
            <a:ext cx="3353246" cy="276550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7023" y="3947997"/>
            <a:ext cx="4695058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User can lean on entire forearm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Relives stress from user’s grip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Natural holding position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Padded for comfort and cushioning</a:t>
            </a:r>
          </a:p>
        </p:txBody>
      </p:sp>
      <p:pic>
        <p:nvPicPr>
          <p:cNvPr id="7" name="Picture 14" descr="C:\Users\paula\Desktop\3B8 Submission\Photos\17142473_1884023735209071_313267336_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915" y="3794883"/>
            <a:ext cx="2736304" cy="295817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17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79712" y="372600"/>
            <a:ext cx="4678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latin typeface="Cooper Black" panose="0208090404030B020404" pitchFamily="18" charset="0"/>
              </a:rPr>
              <a:t>Folding Mechanism</a:t>
            </a:r>
            <a:endParaRPr lang="en-IE" sz="3600" dirty="0">
              <a:latin typeface="Cooper Black" panose="0208090404030B020404" pitchFamily="18" charset="0"/>
            </a:endParaRPr>
          </a:p>
        </p:txBody>
      </p:sp>
      <p:pic>
        <p:nvPicPr>
          <p:cNvPr id="3074" name="Picture 2" descr="C:\Users\paula\Desktop\17142211_1884023755209069_1542341383_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41" b="9142"/>
          <a:stretch/>
        </p:blipFill>
        <p:spPr bwMode="auto">
          <a:xfrm>
            <a:off x="827584" y="1124744"/>
            <a:ext cx="2755742" cy="300255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paula\Desktop\17101433_1883068145304630_1995388181_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824"/>
          <a:stretch/>
        </p:blipFill>
        <p:spPr bwMode="auto">
          <a:xfrm>
            <a:off x="4499992" y="1124744"/>
            <a:ext cx="2882133" cy="291412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547" b="94010" l="2782" r="680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7" t="20891" r="42016" b="7674"/>
          <a:stretch/>
        </p:blipFill>
        <p:spPr bwMode="auto">
          <a:xfrm>
            <a:off x="679674" y="4581128"/>
            <a:ext cx="2448272" cy="1824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71358" y="4222877"/>
            <a:ext cx="46381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Can be folded away when not in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Allows easy access to and from stairs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Spring loaded  for easy lifting, weightless feel</a:t>
            </a:r>
          </a:p>
          <a:p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98158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67744" y="372600"/>
            <a:ext cx="4679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latin typeface="Cooper Black" panose="0208090404030B020404" pitchFamily="18" charset="0"/>
              </a:rPr>
              <a:t>Height Adjustment</a:t>
            </a:r>
            <a:endParaRPr lang="en-IE" sz="3600" dirty="0">
              <a:latin typeface="Cooper Black" panose="0208090404030B020404" pitchFamily="18" charset="0"/>
            </a:endParaRPr>
          </a:p>
        </p:txBody>
      </p:sp>
      <p:pic>
        <p:nvPicPr>
          <p:cNvPr id="4098" name="Picture 2" descr="C:\Users\paula\Desktop\17093240_1883068175304627_1091146046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5" y="1196752"/>
            <a:ext cx="3611893" cy="270892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paula\Desktop\17122236_1883068168637961_1442137969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40" y="1207184"/>
            <a:ext cx="3611893" cy="270892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4542" y="3931334"/>
            <a:ext cx="79855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Flipping horizontally inverts bar for going up and down </a:t>
            </a:r>
            <a:r>
              <a:rPr lang="en-GB" sz="2400" dirty="0" smtClean="0"/>
              <a:t>stairs</a:t>
            </a:r>
          </a:p>
          <a:p>
            <a:endParaRPr lang="en-GB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When flipped, the </a:t>
            </a:r>
            <a:r>
              <a:rPr lang="en-GB" sz="2400" dirty="0" smtClean="0"/>
              <a:t>supporting bar adjusts for height by </a:t>
            </a:r>
            <a:r>
              <a:rPr lang="en-GB" sz="2400" dirty="0" smtClean="0"/>
              <a:t>moving </a:t>
            </a:r>
            <a:r>
              <a:rPr lang="en-GB" sz="2400" dirty="0" smtClean="0"/>
              <a:t>along the rail </a:t>
            </a:r>
            <a:r>
              <a:rPr lang="en-GB" sz="2400" dirty="0" smtClean="0"/>
              <a:t>until it is the correct distance from the user</a:t>
            </a:r>
          </a:p>
          <a:p>
            <a:endParaRPr lang="en-GB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This </a:t>
            </a:r>
            <a:r>
              <a:rPr lang="en-GB" sz="2400" dirty="0" smtClean="0"/>
              <a:t>avoids the user feeling ‘stooped’ when going downstairs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125567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87824" y="372598"/>
            <a:ext cx="3551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latin typeface="Cooper Black" panose="0208090404030B020404" pitchFamily="18" charset="0"/>
              </a:rPr>
              <a:t>Circuit Design</a:t>
            </a:r>
            <a:endParaRPr lang="en-IE" sz="3600" dirty="0">
              <a:latin typeface="Cooper Black" panose="0208090404030B020404" pitchFamily="18" charset="0"/>
            </a:endParaRPr>
          </a:p>
        </p:txBody>
      </p:sp>
      <p:pic>
        <p:nvPicPr>
          <p:cNvPr id="5122" name="Picture 2" descr="C:\Users\paula\Desktop\3B8 Submission\Wiring Schematic\WiringSchemat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07" y="1484784"/>
            <a:ext cx="5140396" cy="223224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36096" y="1484784"/>
            <a:ext cx="324036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Limit switches indicate when bar is at the top or bottom of the stairs or when moving upstairs or </a:t>
            </a:r>
            <a:r>
              <a:rPr lang="en-GB" sz="2000" dirty="0" smtClean="0"/>
              <a:t>downstairs</a:t>
            </a:r>
          </a:p>
          <a:p>
            <a:endParaRPr lang="en-GB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12v motor used to drive the mechanism whose speed and direction is controlled by a motor </a:t>
            </a:r>
            <a:r>
              <a:rPr lang="en-GB" sz="2000" dirty="0" smtClean="0"/>
              <a:t>driver</a:t>
            </a:r>
          </a:p>
          <a:p>
            <a:endParaRPr lang="en-GB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Ultrasonics detect user’s speed and matches their pace</a:t>
            </a:r>
            <a:endParaRPr lang="en-IE" sz="2000" dirty="0"/>
          </a:p>
        </p:txBody>
      </p:sp>
      <p:pic>
        <p:nvPicPr>
          <p:cNvPr id="5" name="Picture 7" descr="C:\Users\paula\Desktop\17105805_1604279042921292_1862082281_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8" t="8613" r="17767" b="22630"/>
          <a:stretch/>
        </p:blipFill>
        <p:spPr bwMode="auto">
          <a:xfrm>
            <a:off x="311905" y="3811512"/>
            <a:ext cx="2528730" cy="226458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:\Users\paula\Desktop\17121674_1626793150671835_1330465191_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3" t="16091" r="28737" b="30230"/>
          <a:stretch/>
        </p:blipFill>
        <p:spPr bwMode="auto">
          <a:xfrm>
            <a:off x="2671252" y="3847775"/>
            <a:ext cx="2746851" cy="222998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89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372600"/>
            <a:ext cx="42219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latin typeface="Cooper Black" panose="0208090404030B020404" pitchFamily="18" charset="0"/>
              </a:rPr>
              <a:t>Functional Video</a:t>
            </a:r>
            <a:endParaRPr lang="en-IE" sz="3600" dirty="0">
              <a:latin typeface="Cooper Black" panose="0208090404030B020404" pitchFamily="18" charset="0"/>
            </a:endParaRPr>
          </a:p>
        </p:txBody>
      </p:sp>
      <p:pic>
        <p:nvPicPr>
          <p:cNvPr id="4" name="video-1488758606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20000"/>
          </a:blip>
          <a:stretch>
            <a:fillRect/>
          </a:stretch>
        </p:blipFill>
        <p:spPr>
          <a:xfrm>
            <a:off x="1187624" y="1340768"/>
            <a:ext cx="7263416" cy="417646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41951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387</Words>
  <Application>Microsoft Office PowerPoint</Application>
  <PresentationFormat>On-screen Show (4:3)</PresentationFormat>
  <Paragraphs>63</Paragraphs>
  <Slides>10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Office Theme</vt:lpstr>
      <vt:lpstr>Acrobat Document</vt:lpstr>
      <vt:lpstr>Step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</dc:creator>
  <cp:lastModifiedBy>paula</cp:lastModifiedBy>
  <cp:revision>41</cp:revision>
  <dcterms:created xsi:type="dcterms:W3CDTF">2017-03-03T23:38:45Z</dcterms:created>
  <dcterms:modified xsi:type="dcterms:W3CDTF">2017-03-06T03:54:52Z</dcterms:modified>
</cp:coreProperties>
</file>